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8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6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5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4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3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1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1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44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CD3-0DAF-4D5A-B50E-33BD8A059820}" type="datetimeFigureOut">
              <a:rPr lang="en-IE" smtClean="0"/>
              <a:pPr/>
              <a:t>28/11/2012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621C-BEBB-49BD-9028-449BC0AA092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CD3-0DAF-4D5A-B50E-33BD8A059820}" type="datetimeFigureOut">
              <a:rPr lang="en-IE" smtClean="0"/>
              <a:pPr/>
              <a:t>28/11/2012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621C-BEBB-49BD-9028-449BC0AA092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CD3-0DAF-4D5A-B50E-33BD8A059820}" type="datetimeFigureOut">
              <a:rPr lang="en-IE" smtClean="0"/>
              <a:pPr/>
              <a:t>28/11/2012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621C-BEBB-49BD-9028-449BC0AA092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CD3-0DAF-4D5A-B50E-33BD8A059820}" type="datetimeFigureOut">
              <a:rPr lang="en-IE" smtClean="0"/>
              <a:pPr/>
              <a:t>28/11/2012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621C-BEBB-49BD-9028-449BC0AA092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CD3-0DAF-4D5A-B50E-33BD8A059820}" type="datetimeFigureOut">
              <a:rPr lang="en-IE" smtClean="0"/>
              <a:pPr/>
              <a:t>28/11/2012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621C-BEBB-49BD-9028-449BC0AA092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CD3-0DAF-4D5A-B50E-33BD8A059820}" type="datetimeFigureOut">
              <a:rPr lang="en-IE" smtClean="0"/>
              <a:pPr/>
              <a:t>28/11/2012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621C-BEBB-49BD-9028-449BC0AA092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3" indent="0">
              <a:buNone/>
              <a:defRPr sz="1600" b="1"/>
            </a:lvl7pPr>
            <a:lvl8pPr marL="3200041" indent="0">
              <a:buNone/>
              <a:defRPr sz="1600" b="1"/>
            </a:lvl8pPr>
            <a:lvl9pPr marL="36571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3" indent="0">
              <a:buNone/>
              <a:defRPr sz="1600" b="1"/>
            </a:lvl7pPr>
            <a:lvl8pPr marL="3200041" indent="0">
              <a:buNone/>
              <a:defRPr sz="1600" b="1"/>
            </a:lvl8pPr>
            <a:lvl9pPr marL="36571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CD3-0DAF-4D5A-B50E-33BD8A059820}" type="datetimeFigureOut">
              <a:rPr lang="en-IE" smtClean="0"/>
              <a:pPr/>
              <a:t>28/11/2012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621C-BEBB-49BD-9028-449BC0AA092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CD3-0DAF-4D5A-B50E-33BD8A059820}" type="datetimeFigureOut">
              <a:rPr lang="en-IE" smtClean="0"/>
              <a:pPr/>
              <a:t>28/11/2012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621C-BEBB-49BD-9028-449BC0AA092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CD3-0DAF-4D5A-B50E-33BD8A059820}" type="datetimeFigureOut">
              <a:rPr lang="en-IE" smtClean="0"/>
              <a:pPr/>
              <a:t>28/11/2012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621C-BEBB-49BD-9028-449BC0AA092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8" indent="0">
              <a:buNone/>
              <a:defRPr sz="1000"/>
            </a:lvl3pPr>
            <a:lvl4pPr marL="1371446" indent="0">
              <a:buNone/>
              <a:defRPr sz="900"/>
            </a:lvl4pPr>
            <a:lvl5pPr marL="1828595" indent="0">
              <a:buNone/>
              <a:defRPr sz="900"/>
            </a:lvl5pPr>
            <a:lvl6pPr marL="2285744" indent="0">
              <a:buNone/>
              <a:defRPr sz="900"/>
            </a:lvl6pPr>
            <a:lvl7pPr marL="2742893" indent="0">
              <a:buNone/>
              <a:defRPr sz="900"/>
            </a:lvl7pPr>
            <a:lvl8pPr marL="3200041" indent="0">
              <a:buNone/>
              <a:defRPr sz="900"/>
            </a:lvl8pPr>
            <a:lvl9pPr marL="36571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CD3-0DAF-4D5A-B50E-33BD8A059820}" type="datetimeFigureOut">
              <a:rPr lang="en-IE" smtClean="0"/>
              <a:pPr/>
              <a:t>28/11/2012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621C-BEBB-49BD-9028-449BC0AA092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8" indent="0">
              <a:buNone/>
              <a:defRPr sz="2400"/>
            </a:lvl3pPr>
            <a:lvl4pPr marL="1371446" indent="0">
              <a:buNone/>
              <a:defRPr sz="2000"/>
            </a:lvl4pPr>
            <a:lvl5pPr marL="1828595" indent="0">
              <a:buNone/>
              <a:defRPr sz="2000"/>
            </a:lvl5pPr>
            <a:lvl6pPr marL="2285744" indent="0">
              <a:buNone/>
              <a:defRPr sz="2000"/>
            </a:lvl6pPr>
            <a:lvl7pPr marL="2742893" indent="0">
              <a:buNone/>
              <a:defRPr sz="2000"/>
            </a:lvl7pPr>
            <a:lvl8pPr marL="3200041" indent="0">
              <a:buNone/>
              <a:defRPr sz="2000"/>
            </a:lvl8pPr>
            <a:lvl9pPr marL="3657191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8" indent="0">
              <a:buNone/>
              <a:defRPr sz="1000"/>
            </a:lvl3pPr>
            <a:lvl4pPr marL="1371446" indent="0">
              <a:buNone/>
              <a:defRPr sz="900"/>
            </a:lvl4pPr>
            <a:lvl5pPr marL="1828595" indent="0">
              <a:buNone/>
              <a:defRPr sz="900"/>
            </a:lvl5pPr>
            <a:lvl6pPr marL="2285744" indent="0">
              <a:buNone/>
              <a:defRPr sz="900"/>
            </a:lvl6pPr>
            <a:lvl7pPr marL="2742893" indent="0">
              <a:buNone/>
              <a:defRPr sz="900"/>
            </a:lvl7pPr>
            <a:lvl8pPr marL="3200041" indent="0">
              <a:buNone/>
              <a:defRPr sz="900"/>
            </a:lvl8pPr>
            <a:lvl9pPr marL="36571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5CD3-0DAF-4D5A-B50E-33BD8A059820}" type="datetimeFigureOut">
              <a:rPr lang="en-IE" smtClean="0"/>
              <a:pPr/>
              <a:t>28/11/2012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621C-BEBB-49BD-9028-449BC0AA092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15CD3-0DAF-4D5A-B50E-33BD8A059820}" type="datetimeFigureOut">
              <a:rPr lang="en-IE" smtClean="0"/>
              <a:pPr/>
              <a:t>28/11/2012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1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5621C-BEBB-49BD-9028-449BC0AA092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2" indent="-342862" algn="l" defTabSz="91429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7" indent="-285718" algn="l" defTabSz="91429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2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21" indent="-228575" algn="l" defTabSz="91429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9" indent="-228575" algn="l" defTabSz="91429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8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7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6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64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8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6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5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4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3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1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1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Box 155"/>
          <p:cNvSpPr txBox="1"/>
          <p:nvPr/>
        </p:nvSpPr>
        <p:spPr>
          <a:xfrm>
            <a:off x="658788" y="-9745"/>
            <a:ext cx="21316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/>
              <a:t>Mutations</a:t>
            </a:r>
            <a:endParaRPr lang="en-IE" sz="1000" b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2761878" y="-9745"/>
            <a:ext cx="1925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/>
              <a:t>Protein Coding Genes</a:t>
            </a:r>
            <a:endParaRPr lang="en-IE" sz="1000" b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4708190" y="-9745"/>
            <a:ext cx="1925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000" b="1" dirty="0" smtClean="0"/>
              <a:t>miRNAs</a:t>
            </a:r>
            <a:endParaRPr lang="en-IE" sz="1000" b="1" dirty="0"/>
          </a:p>
        </p:txBody>
      </p:sp>
      <p:sp>
        <p:nvSpPr>
          <p:cNvPr id="308" name="Round Same Side Corner Rectangle 307"/>
          <p:cNvSpPr/>
          <p:nvPr/>
        </p:nvSpPr>
        <p:spPr>
          <a:xfrm rot="5400000">
            <a:off x="1358814" y="2274328"/>
            <a:ext cx="828000" cy="1906115"/>
          </a:xfrm>
          <a:prstGeom prst="round2Same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</a:t>
            </a:r>
            <a:r>
              <a:rPr lang="en-IE" sz="1000" b="1" dirty="0" err="1" smtClean="0"/>
              <a:t>Caspase</a:t>
            </a:r>
            <a:r>
              <a:rPr lang="en-IE" sz="1000" b="1" dirty="0" smtClean="0"/>
              <a:t> 8 is silenced in MNA tumors.</a:t>
            </a:r>
          </a:p>
          <a:p>
            <a:endParaRPr lang="en-IE" sz="1000" dirty="0"/>
          </a:p>
        </p:txBody>
      </p:sp>
      <p:sp>
        <p:nvSpPr>
          <p:cNvPr id="309" name="Round Same Side Corner Rectangle 308"/>
          <p:cNvSpPr/>
          <p:nvPr/>
        </p:nvSpPr>
        <p:spPr>
          <a:xfrm rot="5400000">
            <a:off x="1358814" y="3144369"/>
            <a:ext cx="828000" cy="1906115"/>
          </a:xfrm>
          <a:prstGeom prst="round2Same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/>
          <a:lstStyle/>
          <a:p>
            <a:r>
              <a:rPr lang="en-IE" sz="1000" b="1" dirty="0" smtClean="0"/>
              <a:t>-PHOX2 mutation identified in  familial NB.</a:t>
            </a:r>
          </a:p>
          <a:p>
            <a:r>
              <a:rPr lang="en-IE" sz="1000" b="1" dirty="0" smtClean="0"/>
              <a:t>-</a:t>
            </a:r>
            <a:r>
              <a:rPr lang="en-IE" sz="1000" b="1" dirty="0" err="1" smtClean="0"/>
              <a:t>Microdeletions</a:t>
            </a:r>
            <a:r>
              <a:rPr lang="en-IE" sz="1000" b="1" dirty="0" smtClean="0"/>
              <a:t> in PTPRD, a TS gene, identified</a:t>
            </a:r>
            <a:r>
              <a:rPr lang="en-IE" sz="1000" dirty="0" smtClean="0"/>
              <a:t>.</a:t>
            </a:r>
            <a:endParaRPr lang="en-IE" sz="1000" dirty="0"/>
          </a:p>
        </p:txBody>
      </p:sp>
      <p:sp>
        <p:nvSpPr>
          <p:cNvPr id="310" name="Round Same Side Corner Rectangle 309"/>
          <p:cNvSpPr/>
          <p:nvPr/>
        </p:nvSpPr>
        <p:spPr>
          <a:xfrm rot="5400000">
            <a:off x="1358814" y="4010561"/>
            <a:ext cx="828000" cy="1906115"/>
          </a:xfrm>
          <a:prstGeom prst="round2Same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-ALK mutation is associated with familial NB.</a:t>
            </a:r>
            <a:endParaRPr lang="en-IE" sz="1000" b="1" dirty="0"/>
          </a:p>
        </p:txBody>
      </p:sp>
      <p:sp>
        <p:nvSpPr>
          <p:cNvPr id="311" name="Round Same Side Corner Rectangle 310"/>
          <p:cNvSpPr/>
          <p:nvPr/>
        </p:nvSpPr>
        <p:spPr>
          <a:xfrm rot="5400000">
            <a:off x="1358814" y="4874657"/>
            <a:ext cx="828000" cy="1906115"/>
          </a:xfrm>
          <a:prstGeom prst="round2Same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/>
          <a:lstStyle/>
          <a:p>
            <a:r>
              <a:rPr lang="en-IE" sz="1000" b="1" dirty="0" smtClean="0"/>
              <a:t>-CDH5, a TS gene, deleted from 1p36.31 </a:t>
            </a:r>
            <a:endParaRPr lang="en-IE" sz="1000" b="1" dirty="0"/>
          </a:p>
        </p:txBody>
      </p:sp>
      <p:sp>
        <p:nvSpPr>
          <p:cNvPr id="312" name="Round Same Side Corner Rectangle 311"/>
          <p:cNvSpPr/>
          <p:nvPr/>
        </p:nvSpPr>
        <p:spPr>
          <a:xfrm rot="5400000">
            <a:off x="1358814" y="5746273"/>
            <a:ext cx="828000" cy="1906115"/>
          </a:xfrm>
          <a:prstGeom prst="round2Same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-BARD1 variation is associated  with high-risk NB.</a:t>
            </a:r>
            <a:endParaRPr lang="en-IE" sz="1000" b="1" dirty="0"/>
          </a:p>
        </p:txBody>
      </p:sp>
      <p:sp>
        <p:nvSpPr>
          <p:cNvPr id="313" name="Round Same Side Corner Rectangle 312"/>
          <p:cNvSpPr/>
          <p:nvPr/>
        </p:nvSpPr>
        <p:spPr>
          <a:xfrm rot="5400000">
            <a:off x="1358814" y="6619191"/>
            <a:ext cx="828000" cy="1906115"/>
          </a:xfrm>
          <a:prstGeom prst="round2Same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-High frequency of p53/MDM2/p14ARF pathway abnormalities identified .</a:t>
            </a:r>
          </a:p>
        </p:txBody>
      </p:sp>
      <p:sp>
        <p:nvSpPr>
          <p:cNvPr id="314" name="Round Same Side Corner Rectangle 313"/>
          <p:cNvSpPr/>
          <p:nvPr/>
        </p:nvSpPr>
        <p:spPr>
          <a:xfrm rot="5400000">
            <a:off x="1358814" y="7505615"/>
            <a:ext cx="828000" cy="1906115"/>
          </a:xfrm>
          <a:prstGeom prst="round2Same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-LMO1 polymorphisms are associated with NB development</a:t>
            </a:r>
            <a:endParaRPr lang="en-IE" sz="1000" b="1" dirty="0"/>
          </a:p>
        </p:txBody>
      </p:sp>
      <p:sp>
        <p:nvSpPr>
          <p:cNvPr id="315" name="Round Same Side Corner Rectangle 314"/>
          <p:cNvSpPr/>
          <p:nvPr/>
        </p:nvSpPr>
        <p:spPr>
          <a:xfrm rot="5400000">
            <a:off x="1358816" y="8386663"/>
            <a:ext cx="828000" cy="1906115"/>
          </a:xfrm>
          <a:prstGeom prst="round2Same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-LIN28B variants related to NB</a:t>
            </a:r>
          </a:p>
          <a:p>
            <a:r>
              <a:rPr lang="en-IE" sz="1000" b="1" dirty="0" smtClean="0"/>
              <a:t>-</a:t>
            </a:r>
            <a:r>
              <a:rPr lang="en-IE" sz="1000" b="1" dirty="0" err="1" smtClean="0"/>
              <a:t>Chromothripsis</a:t>
            </a:r>
            <a:r>
              <a:rPr lang="en-IE" sz="1000" b="1" dirty="0" smtClean="0"/>
              <a:t> and defects in </a:t>
            </a:r>
            <a:r>
              <a:rPr lang="en-IE" sz="1000" b="1" dirty="0" err="1" smtClean="0"/>
              <a:t>neuritogenesis</a:t>
            </a:r>
            <a:r>
              <a:rPr lang="en-IE" sz="1000" b="1" dirty="0" smtClean="0"/>
              <a:t> genes identified.</a:t>
            </a:r>
          </a:p>
        </p:txBody>
      </p:sp>
      <p:sp>
        <p:nvSpPr>
          <p:cNvPr id="316" name="Round Same Side Corner Rectangle 315"/>
          <p:cNvSpPr/>
          <p:nvPr/>
        </p:nvSpPr>
        <p:spPr>
          <a:xfrm rot="5400000">
            <a:off x="1356720" y="-336489"/>
            <a:ext cx="828000" cy="1906115"/>
          </a:xfrm>
          <a:prstGeom prst="round2Same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-MYCN amplification identified in NB tumors</a:t>
            </a:r>
          </a:p>
          <a:p>
            <a:r>
              <a:rPr lang="en-IE" sz="1000" b="1" dirty="0" smtClean="0"/>
              <a:t>-Chromosomal gains and losses characterized in NB.</a:t>
            </a:r>
            <a:endParaRPr lang="en-IE" sz="1000" b="1" dirty="0"/>
          </a:p>
        </p:txBody>
      </p:sp>
      <p:sp>
        <p:nvSpPr>
          <p:cNvPr id="317" name="Round Same Side Corner Rectangle 316"/>
          <p:cNvSpPr/>
          <p:nvPr/>
        </p:nvSpPr>
        <p:spPr>
          <a:xfrm rot="5400000">
            <a:off x="1356720" y="533552"/>
            <a:ext cx="828000" cy="1906115"/>
          </a:xfrm>
          <a:prstGeom prst="round2Same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-Chr1p LOH identified in 20-35% of NB tumors.</a:t>
            </a:r>
            <a:endParaRPr lang="en-IE" sz="1000" b="1" dirty="0"/>
          </a:p>
        </p:txBody>
      </p:sp>
      <p:sp>
        <p:nvSpPr>
          <p:cNvPr id="318" name="Round Same Side Corner Rectangle 317"/>
          <p:cNvSpPr/>
          <p:nvPr/>
        </p:nvSpPr>
        <p:spPr>
          <a:xfrm rot="5400000">
            <a:off x="1356720" y="1399744"/>
            <a:ext cx="828000" cy="1906115"/>
          </a:xfrm>
          <a:prstGeom prst="round2SameRect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-Unbalanced gain of 17q identified in 66.3% of NB and associated with advanced disease</a:t>
            </a:r>
            <a:endParaRPr lang="en-IE" sz="1000" b="1" dirty="0"/>
          </a:p>
        </p:txBody>
      </p:sp>
      <p:sp>
        <p:nvSpPr>
          <p:cNvPr id="319" name="Round Same Side Corner Rectangle 318"/>
          <p:cNvSpPr/>
          <p:nvPr/>
        </p:nvSpPr>
        <p:spPr>
          <a:xfrm rot="5400000">
            <a:off x="3339034" y="2272232"/>
            <a:ext cx="828000" cy="1906115"/>
          </a:xfrm>
          <a:prstGeom prst="round2Same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-Low expression of CDH5 correlated with 1p LOH, MNA and advanced disease.</a:t>
            </a:r>
            <a:endParaRPr lang="en-IE" sz="1000" b="1" dirty="0"/>
          </a:p>
        </p:txBody>
      </p:sp>
      <p:sp>
        <p:nvSpPr>
          <p:cNvPr id="320" name="Round Same Side Corner Rectangle 319"/>
          <p:cNvSpPr/>
          <p:nvPr/>
        </p:nvSpPr>
        <p:spPr>
          <a:xfrm rot="5400000">
            <a:off x="3339034" y="3142273"/>
            <a:ext cx="828000" cy="1906115"/>
          </a:xfrm>
          <a:prstGeom prst="round2Same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-Clinical outcome predicted by gene expression profiling.</a:t>
            </a:r>
          </a:p>
          <a:p>
            <a:r>
              <a:rPr lang="en-IE" sz="1000" b="1" dirty="0" smtClean="0"/>
              <a:t>-MDM2 is a direct target of MYCN.</a:t>
            </a:r>
          </a:p>
          <a:p>
            <a:endParaRPr lang="en-IE" sz="1000" b="1" dirty="0"/>
          </a:p>
        </p:txBody>
      </p:sp>
      <p:sp>
        <p:nvSpPr>
          <p:cNvPr id="321" name="Round Same Side Corner Rectangle 320"/>
          <p:cNvSpPr/>
          <p:nvPr/>
        </p:nvSpPr>
        <p:spPr>
          <a:xfrm rot="5400000">
            <a:off x="3339034" y="4008465"/>
            <a:ext cx="828000" cy="1906115"/>
          </a:xfrm>
          <a:prstGeom prst="round2Same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/>
          <a:lstStyle/>
          <a:p>
            <a:r>
              <a:rPr lang="en-IE" sz="1000" b="1" dirty="0" smtClean="0"/>
              <a:t>-CADM1 acts as a TS gene in NB.</a:t>
            </a:r>
          </a:p>
          <a:p>
            <a:r>
              <a:rPr lang="en-IE" sz="1000" b="1" dirty="0" smtClean="0"/>
              <a:t>-Cell cycle regulation targets of MYCN identified.</a:t>
            </a:r>
            <a:endParaRPr lang="en-IE" sz="1000" b="1" dirty="0"/>
          </a:p>
        </p:txBody>
      </p:sp>
      <p:sp>
        <p:nvSpPr>
          <p:cNvPr id="322" name="Round Same Side Corner Rectangle 321"/>
          <p:cNvSpPr/>
          <p:nvPr/>
        </p:nvSpPr>
        <p:spPr>
          <a:xfrm rot="5400000">
            <a:off x="3339034" y="4882086"/>
            <a:ext cx="828000" cy="1906115"/>
          </a:xfrm>
          <a:prstGeom prst="round2Same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-Novel risk stratification of patients with NB by genomic signature.</a:t>
            </a:r>
            <a:endParaRPr lang="en-IE" sz="1000" b="1" dirty="0"/>
          </a:p>
        </p:txBody>
      </p:sp>
      <p:sp>
        <p:nvSpPr>
          <p:cNvPr id="323" name="Round Same Side Corner Rectangle 322"/>
          <p:cNvSpPr/>
          <p:nvPr/>
        </p:nvSpPr>
        <p:spPr>
          <a:xfrm rot="5400000">
            <a:off x="3339034" y="5748940"/>
            <a:ext cx="828000" cy="1906115"/>
          </a:xfrm>
          <a:prstGeom prst="round2Same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-AURKA stabilizes MYCN</a:t>
            </a:r>
            <a:endParaRPr lang="en-IE" sz="1000" b="1" dirty="0"/>
          </a:p>
        </p:txBody>
      </p:sp>
      <p:sp>
        <p:nvSpPr>
          <p:cNvPr id="324" name="Round Same Side Corner Rectangle 323"/>
          <p:cNvSpPr/>
          <p:nvPr/>
        </p:nvSpPr>
        <p:spPr>
          <a:xfrm rot="5400000">
            <a:off x="3339034" y="6617095"/>
            <a:ext cx="828000" cy="1906115"/>
          </a:xfrm>
          <a:prstGeom prst="round2Same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/>
          <a:lstStyle/>
          <a:p>
            <a:r>
              <a:rPr lang="en-IE" sz="1000" b="1" dirty="0" smtClean="0"/>
              <a:t>-P53 is a direct transcript target of MYCN in NB.</a:t>
            </a:r>
            <a:endParaRPr lang="en-IE" sz="1000" b="1" dirty="0"/>
          </a:p>
        </p:txBody>
      </p:sp>
      <p:sp>
        <p:nvSpPr>
          <p:cNvPr id="325" name="Round Same Side Corner Rectangle 324"/>
          <p:cNvSpPr/>
          <p:nvPr/>
        </p:nvSpPr>
        <p:spPr>
          <a:xfrm rot="5400000">
            <a:off x="3339034" y="7493424"/>
            <a:ext cx="828000" cy="1906115"/>
          </a:xfrm>
          <a:prstGeom prst="round2Same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-A 6 gene signature identifies 4 molecular subgroups of NB.</a:t>
            </a:r>
          </a:p>
        </p:txBody>
      </p:sp>
      <p:sp>
        <p:nvSpPr>
          <p:cNvPr id="326" name="Round Same Side Corner Rectangle 325"/>
          <p:cNvSpPr/>
          <p:nvPr/>
        </p:nvSpPr>
        <p:spPr>
          <a:xfrm rot="5400000">
            <a:off x="3339036" y="8381903"/>
            <a:ext cx="828000" cy="1906115"/>
          </a:xfrm>
          <a:prstGeom prst="round2Same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-Inactivation of PTPRD stabilizes AURKA.</a:t>
            </a:r>
          </a:p>
        </p:txBody>
      </p:sp>
      <p:sp>
        <p:nvSpPr>
          <p:cNvPr id="327" name="Round Same Side Corner Rectangle 326"/>
          <p:cNvSpPr/>
          <p:nvPr/>
        </p:nvSpPr>
        <p:spPr>
          <a:xfrm rot="5400000">
            <a:off x="3336940" y="-338585"/>
            <a:ext cx="828000" cy="1906115"/>
          </a:xfrm>
          <a:prstGeom prst="round2Same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-MYCN amplification is associated with high risk NB</a:t>
            </a:r>
          </a:p>
        </p:txBody>
      </p:sp>
      <p:sp>
        <p:nvSpPr>
          <p:cNvPr id="328" name="Round Same Side Corner Rectangle 327"/>
          <p:cNvSpPr/>
          <p:nvPr/>
        </p:nvSpPr>
        <p:spPr>
          <a:xfrm rot="5400000">
            <a:off x="3336940" y="531456"/>
            <a:ext cx="828000" cy="1906115"/>
          </a:xfrm>
          <a:prstGeom prst="round2Same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-MYCN associated  to </a:t>
            </a:r>
            <a:r>
              <a:rPr lang="en-IE" sz="1000" b="1" dirty="0" err="1" smtClean="0"/>
              <a:t>neoplastic</a:t>
            </a:r>
            <a:r>
              <a:rPr lang="en-IE" sz="1000" b="1" dirty="0" smtClean="0"/>
              <a:t> transformation</a:t>
            </a:r>
          </a:p>
          <a:p>
            <a:r>
              <a:rPr lang="en-IE" sz="1000" b="1" dirty="0" smtClean="0"/>
              <a:t>-MYCN levels decrease after retinoic acid treatment</a:t>
            </a:r>
            <a:endParaRPr lang="en-IE" sz="1000" b="1" dirty="0"/>
          </a:p>
        </p:txBody>
      </p:sp>
      <p:sp>
        <p:nvSpPr>
          <p:cNvPr id="329" name="Round Same Side Corner Rectangle 328"/>
          <p:cNvSpPr/>
          <p:nvPr/>
        </p:nvSpPr>
        <p:spPr>
          <a:xfrm rot="5400000">
            <a:off x="3336940" y="1397648"/>
            <a:ext cx="828000" cy="1906115"/>
          </a:xfrm>
          <a:prstGeom prst="round2Same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</a:t>
            </a:r>
            <a:r>
              <a:rPr lang="en-IE" sz="1000" b="1" dirty="0" err="1" smtClean="0"/>
              <a:t>TrKB</a:t>
            </a:r>
            <a:r>
              <a:rPr lang="en-IE" sz="1000" b="1" dirty="0" smtClean="0"/>
              <a:t> expression is correlated with MNA and poor outcome</a:t>
            </a:r>
          </a:p>
          <a:p>
            <a:endParaRPr lang="en-IE" sz="1000" b="1" dirty="0"/>
          </a:p>
        </p:txBody>
      </p:sp>
      <p:sp>
        <p:nvSpPr>
          <p:cNvPr id="330" name="Round Same Side Corner Rectangle 329"/>
          <p:cNvSpPr/>
          <p:nvPr/>
        </p:nvSpPr>
        <p:spPr>
          <a:xfrm rot="5400000">
            <a:off x="5338304" y="2274328"/>
            <a:ext cx="828000" cy="1906115"/>
          </a:xfrm>
          <a:prstGeom prst="round2Same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-Identification of human miRNAs</a:t>
            </a:r>
            <a:endParaRPr lang="en-IE" sz="1000" b="1" dirty="0"/>
          </a:p>
        </p:txBody>
      </p:sp>
      <p:sp>
        <p:nvSpPr>
          <p:cNvPr id="331" name="Round Same Side Corner Rectangle 330"/>
          <p:cNvSpPr/>
          <p:nvPr/>
        </p:nvSpPr>
        <p:spPr>
          <a:xfrm rot="5400000">
            <a:off x="5338304" y="3144369"/>
            <a:ext cx="828000" cy="1906115"/>
          </a:xfrm>
          <a:prstGeom prst="round2Same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-First link between miRNAs and cancer</a:t>
            </a:r>
            <a:endParaRPr lang="en-IE" sz="1000" b="1" dirty="0"/>
          </a:p>
        </p:txBody>
      </p:sp>
      <p:sp>
        <p:nvSpPr>
          <p:cNvPr id="332" name="Round Same Side Corner Rectangle 331"/>
          <p:cNvSpPr/>
          <p:nvPr/>
        </p:nvSpPr>
        <p:spPr>
          <a:xfrm rot="5400000">
            <a:off x="5338304" y="4010561"/>
            <a:ext cx="828000" cy="1906115"/>
          </a:xfrm>
          <a:prstGeom prst="round2Same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-miRNA profiles reveal different NB tumor subtypes.</a:t>
            </a:r>
          </a:p>
          <a:p>
            <a:r>
              <a:rPr lang="en-IE" sz="1000" b="1" dirty="0" smtClean="0"/>
              <a:t>-miR-34a functions as a TS by inducing apoptosis in NB.</a:t>
            </a:r>
            <a:endParaRPr lang="en-IE" sz="1000" b="1" dirty="0"/>
          </a:p>
        </p:txBody>
      </p:sp>
      <p:sp>
        <p:nvSpPr>
          <p:cNvPr id="333" name="Round Same Side Corner Rectangle 332"/>
          <p:cNvSpPr/>
          <p:nvPr/>
        </p:nvSpPr>
        <p:spPr>
          <a:xfrm rot="5400000">
            <a:off x="5338304" y="4884182"/>
            <a:ext cx="828000" cy="1906115"/>
          </a:xfrm>
          <a:prstGeom prst="round2Same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-MYCN regulates oncogenic miRNAs in NB.</a:t>
            </a:r>
          </a:p>
          <a:p>
            <a:r>
              <a:rPr lang="en-IE" sz="1000" b="1" dirty="0" smtClean="0"/>
              <a:t>-AntagomiR 17-5p abolishes NB tumor growth </a:t>
            </a:r>
            <a:r>
              <a:rPr lang="en-IE" sz="1000" b="1" i="1" dirty="0" smtClean="0"/>
              <a:t>in vivo</a:t>
            </a:r>
            <a:r>
              <a:rPr lang="en-IE" sz="1000" b="1" dirty="0" smtClean="0"/>
              <a:t>.</a:t>
            </a:r>
            <a:endParaRPr lang="en-IE" sz="1000" b="1" dirty="0"/>
          </a:p>
        </p:txBody>
      </p:sp>
      <p:sp>
        <p:nvSpPr>
          <p:cNvPr id="334" name="Round Same Side Corner Rectangle 333"/>
          <p:cNvSpPr/>
          <p:nvPr/>
        </p:nvSpPr>
        <p:spPr>
          <a:xfrm rot="5400000">
            <a:off x="5338304" y="5755798"/>
            <a:ext cx="828000" cy="1906115"/>
          </a:xfrm>
          <a:prstGeom prst="round2Same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-A miRNA signature predictive of outcome in NB is identified.</a:t>
            </a:r>
          </a:p>
        </p:txBody>
      </p:sp>
      <p:sp>
        <p:nvSpPr>
          <p:cNvPr id="335" name="Round Same Side Corner Rectangle 334"/>
          <p:cNvSpPr/>
          <p:nvPr/>
        </p:nvSpPr>
        <p:spPr>
          <a:xfrm rot="5400000">
            <a:off x="5338304" y="6619191"/>
            <a:ext cx="828000" cy="1906115"/>
          </a:xfrm>
          <a:prstGeom prst="round2Same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-miR-17-92 miRNA regulates  the TGF-</a:t>
            </a:r>
            <a:r>
              <a:rPr lang="el-GR" sz="1000" b="1" dirty="0" smtClean="0"/>
              <a:t>β</a:t>
            </a:r>
            <a:r>
              <a:rPr lang="en-IE" sz="1000" b="1" dirty="0" smtClean="0"/>
              <a:t> pathway.</a:t>
            </a:r>
          </a:p>
          <a:p>
            <a:r>
              <a:rPr lang="en-IE" sz="1000" b="1" dirty="0" smtClean="0"/>
              <a:t>- miRNAs are associated with tumor metastasis in NB</a:t>
            </a:r>
          </a:p>
          <a:p>
            <a:endParaRPr lang="en-IE" sz="1000" b="1" dirty="0"/>
          </a:p>
        </p:txBody>
      </p:sp>
      <p:sp>
        <p:nvSpPr>
          <p:cNvPr id="336" name="Round Same Side Corner Rectangle 335"/>
          <p:cNvSpPr/>
          <p:nvPr/>
        </p:nvSpPr>
        <p:spPr>
          <a:xfrm rot="5400000">
            <a:off x="5338304" y="7495520"/>
            <a:ext cx="828000" cy="1906115"/>
          </a:xfrm>
          <a:prstGeom prst="round2Same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36000" rIns="0" bIns="36000"/>
          <a:lstStyle/>
          <a:p>
            <a:r>
              <a:rPr lang="en-IE" sz="1000" b="1" dirty="0" smtClean="0"/>
              <a:t>-miR-34a suppresses tumor growth </a:t>
            </a:r>
            <a:r>
              <a:rPr lang="en-IE" sz="1000" b="1" i="1" dirty="0" smtClean="0"/>
              <a:t>in vivo</a:t>
            </a:r>
            <a:r>
              <a:rPr lang="en-IE" sz="1000" b="1" dirty="0" smtClean="0"/>
              <a:t>.</a:t>
            </a:r>
          </a:p>
          <a:p>
            <a:pPr defTabSz="879475"/>
            <a:r>
              <a:rPr lang="en-IE" sz="1000" b="1" dirty="0" smtClean="0"/>
              <a:t>-MYCN directly suppresses a subset of TS and oncogenic miRNA</a:t>
            </a:r>
            <a:endParaRPr lang="en-IE" sz="1000" b="1" dirty="0"/>
          </a:p>
        </p:txBody>
      </p:sp>
      <p:sp>
        <p:nvSpPr>
          <p:cNvPr id="337" name="Round Same Side Corner Rectangle 336"/>
          <p:cNvSpPr/>
          <p:nvPr/>
        </p:nvSpPr>
        <p:spPr>
          <a:xfrm rot="5400000">
            <a:off x="5338306" y="8383999"/>
            <a:ext cx="828000" cy="1906115"/>
          </a:xfrm>
          <a:prstGeom prst="round2Same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-LIN28B induces NB and enhances MYCN levels via let-7 suppression </a:t>
            </a:r>
          </a:p>
        </p:txBody>
      </p:sp>
      <p:sp>
        <p:nvSpPr>
          <p:cNvPr id="340" name="Round Same Side Corner Rectangle 339"/>
          <p:cNvSpPr/>
          <p:nvPr/>
        </p:nvSpPr>
        <p:spPr>
          <a:xfrm rot="5400000">
            <a:off x="5336210" y="1399744"/>
            <a:ext cx="828000" cy="1906115"/>
          </a:xfrm>
          <a:prstGeom prst="round2Same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lIns="36000" tIns="36000" rIns="36000" bIns="36000"/>
          <a:lstStyle/>
          <a:p>
            <a:r>
              <a:rPr lang="en-IE" sz="1000" b="1" dirty="0" smtClean="0"/>
              <a:t>-miRNAs are discovered in C. elegans</a:t>
            </a:r>
            <a:endParaRPr lang="en-IE" sz="1000" b="1" dirty="0"/>
          </a:p>
        </p:txBody>
      </p:sp>
      <p:sp>
        <p:nvSpPr>
          <p:cNvPr id="342" name="Chevron 341"/>
          <p:cNvSpPr/>
          <p:nvPr/>
        </p:nvSpPr>
        <p:spPr>
          <a:xfrm rot="5400000">
            <a:off x="-21264" y="377373"/>
            <a:ext cx="944724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16000" rtlCol="0" anchor="ctr"/>
          <a:lstStyle/>
          <a:p>
            <a:pPr algn="ctr"/>
            <a:r>
              <a:rPr lang="en-IE" sz="1000" b="1" dirty="0" smtClean="0">
                <a:solidFill>
                  <a:schemeClr val="bg1"/>
                </a:solidFill>
              </a:rPr>
              <a:t>1980-1984</a:t>
            </a:r>
            <a:endParaRPr lang="en-IE" sz="1000" b="1" dirty="0">
              <a:solidFill>
                <a:schemeClr val="bg1"/>
              </a:solidFill>
            </a:endParaRPr>
          </a:p>
        </p:txBody>
      </p:sp>
      <p:sp>
        <p:nvSpPr>
          <p:cNvPr id="343" name="Chevron 342"/>
          <p:cNvSpPr/>
          <p:nvPr/>
        </p:nvSpPr>
        <p:spPr>
          <a:xfrm rot="5400000">
            <a:off x="-26772" y="1243565"/>
            <a:ext cx="944724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16000" rtlCol="0" anchor="ctr"/>
          <a:lstStyle/>
          <a:p>
            <a:pPr algn="ctr"/>
            <a:r>
              <a:rPr lang="en-IE" sz="1000" b="1" dirty="0" smtClean="0">
                <a:solidFill>
                  <a:schemeClr val="bg1"/>
                </a:solidFill>
              </a:rPr>
              <a:t>1985-1990</a:t>
            </a:r>
            <a:endParaRPr lang="en-IE" sz="1000" b="1" dirty="0">
              <a:solidFill>
                <a:schemeClr val="bg1"/>
              </a:solidFill>
            </a:endParaRPr>
          </a:p>
        </p:txBody>
      </p:sp>
      <p:sp>
        <p:nvSpPr>
          <p:cNvPr id="356" name="Chevron 355"/>
          <p:cNvSpPr/>
          <p:nvPr/>
        </p:nvSpPr>
        <p:spPr>
          <a:xfrm rot="5400000">
            <a:off x="-26772" y="2106470"/>
            <a:ext cx="944724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16000" rtlCol="0" anchor="ctr"/>
          <a:lstStyle/>
          <a:p>
            <a:pPr algn="ctr"/>
            <a:r>
              <a:rPr lang="en-IE" sz="1000" b="1" dirty="0" smtClean="0">
                <a:solidFill>
                  <a:schemeClr val="bg1"/>
                </a:solidFill>
              </a:rPr>
              <a:t>1991-1995</a:t>
            </a:r>
            <a:endParaRPr lang="en-IE" sz="1000" b="1" dirty="0">
              <a:solidFill>
                <a:schemeClr val="bg1"/>
              </a:solidFill>
            </a:endParaRPr>
          </a:p>
        </p:txBody>
      </p:sp>
      <p:sp>
        <p:nvSpPr>
          <p:cNvPr id="357" name="Chevron 356"/>
          <p:cNvSpPr/>
          <p:nvPr/>
        </p:nvSpPr>
        <p:spPr>
          <a:xfrm rot="5400000">
            <a:off x="-26772" y="2960136"/>
            <a:ext cx="944724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16000" rtlCol="0" anchor="ctr"/>
          <a:lstStyle/>
          <a:p>
            <a:pPr algn="ctr"/>
            <a:r>
              <a:rPr lang="en-IE" sz="1000" b="1" dirty="0" smtClean="0">
                <a:solidFill>
                  <a:schemeClr val="bg1"/>
                </a:solidFill>
              </a:rPr>
              <a:t>1996-2000</a:t>
            </a:r>
            <a:endParaRPr lang="en-IE" sz="1000" b="1" dirty="0">
              <a:solidFill>
                <a:schemeClr val="bg1"/>
              </a:solidFill>
            </a:endParaRPr>
          </a:p>
        </p:txBody>
      </p:sp>
      <p:sp>
        <p:nvSpPr>
          <p:cNvPr id="358" name="Chevron 357"/>
          <p:cNvSpPr/>
          <p:nvPr/>
        </p:nvSpPr>
        <p:spPr>
          <a:xfrm rot="5400000">
            <a:off x="-31694" y="3826328"/>
            <a:ext cx="944724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16000" rtlCol="0" anchor="ctr"/>
          <a:lstStyle/>
          <a:p>
            <a:pPr algn="ctr"/>
            <a:r>
              <a:rPr lang="en-IE" sz="1000" b="1" dirty="0" smtClean="0">
                <a:solidFill>
                  <a:schemeClr val="bg1"/>
                </a:solidFill>
              </a:rPr>
              <a:t>2001-2006</a:t>
            </a:r>
            <a:endParaRPr lang="en-IE" sz="1000" b="1" dirty="0">
              <a:solidFill>
                <a:schemeClr val="bg1"/>
              </a:solidFill>
            </a:endParaRPr>
          </a:p>
        </p:txBody>
      </p:sp>
      <p:sp>
        <p:nvSpPr>
          <p:cNvPr id="359" name="Chevron 358"/>
          <p:cNvSpPr/>
          <p:nvPr/>
        </p:nvSpPr>
        <p:spPr>
          <a:xfrm rot="5400000">
            <a:off x="-31694" y="4689233"/>
            <a:ext cx="944724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1000" b="1" dirty="0" smtClean="0">
                <a:solidFill>
                  <a:schemeClr val="bg1"/>
                </a:solidFill>
              </a:rPr>
              <a:t>2007</a:t>
            </a:r>
            <a:endParaRPr lang="en-IE" sz="1000" b="1" dirty="0">
              <a:solidFill>
                <a:schemeClr val="bg1"/>
              </a:solidFill>
            </a:endParaRPr>
          </a:p>
        </p:txBody>
      </p:sp>
      <p:sp>
        <p:nvSpPr>
          <p:cNvPr id="360" name="Chevron 359"/>
          <p:cNvSpPr/>
          <p:nvPr/>
        </p:nvSpPr>
        <p:spPr>
          <a:xfrm rot="5400000">
            <a:off x="-26772" y="5578903"/>
            <a:ext cx="944724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1000" b="1" dirty="0" smtClean="0">
                <a:solidFill>
                  <a:schemeClr val="bg1"/>
                </a:solidFill>
              </a:rPr>
              <a:t>2008</a:t>
            </a:r>
            <a:endParaRPr lang="en-IE" sz="1000" b="1" dirty="0">
              <a:solidFill>
                <a:schemeClr val="bg1"/>
              </a:solidFill>
            </a:endParaRPr>
          </a:p>
        </p:txBody>
      </p:sp>
      <p:sp>
        <p:nvSpPr>
          <p:cNvPr id="361" name="Chevron 360"/>
          <p:cNvSpPr/>
          <p:nvPr/>
        </p:nvSpPr>
        <p:spPr>
          <a:xfrm rot="5400000">
            <a:off x="-31694" y="6445095"/>
            <a:ext cx="944724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1000" b="1" dirty="0" smtClean="0">
                <a:solidFill>
                  <a:schemeClr val="bg1"/>
                </a:solidFill>
              </a:rPr>
              <a:t>2009</a:t>
            </a:r>
            <a:endParaRPr lang="en-IE" sz="1000" b="1" dirty="0">
              <a:solidFill>
                <a:schemeClr val="bg1"/>
              </a:solidFill>
            </a:endParaRPr>
          </a:p>
        </p:txBody>
      </p:sp>
      <p:sp>
        <p:nvSpPr>
          <p:cNvPr id="362" name="Chevron 361"/>
          <p:cNvSpPr/>
          <p:nvPr/>
        </p:nvSpPr>
        <p:spPr>
          <a:xfrm rot="5400000">
            <a:off x="-31694" y="7308000"/>
            <a:ext cx="944724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1000" b="1" dirty="0" smtClean="0">
                <a:solidFill>
                  <a:schemeClr val="bg1"/>
                </a:solidFill>
              </a:rPr>
              <a:t>2010</a:t>
            </a:r>
            <a:endParaRPr lang="en-IE" sz="1000" b="1" dirty="0">
              <a:solidFill>
                <a:schemeClr val="bg1"/>
              </a:solidFill>
            </a:endParaRPr>
          </a:p>
        </p:txBody>
      </p:sp>
      <p:sp>
        <p:nvSpPr>
          <p:cNvPr id="363" name="Chevron 362"/>
          <p:cNvSpPr/>
          <p:nvPr/>
        </p:nvSpPr>
        <p:spPr>
          <a:xfrm rot="5400000">
            <a:off x="-26772" y="8207195"/>
            <a:ext cx="944724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1000" b="1" dirty="0" smtClean="0">
                <a:solidFill>
                  <a:schemeClr val="bg1"/>
                </a:solidFill>
              </a:rPr>
              <a:t>2011</a:t>
            </a:r>
            <a:endParaRPr lang="en-IE" sz="1000" b="1" dirty="0">
              <a:solidFill>
                <a:schemeClr val="bg1"/>
              </a:solidFill>
            </a:endParaRPr>
          </a:p>
        </p:txBody>
      </p:sp>
      <p:sp>
        <p:nvSpPr>
          <p:cNvPr id="364" name="Chevron 363"/>
          <p:cNvSpPr/>
          <p:nvPr/>
        </p:nvSpPr>
        <p:spPr>
          <a:xfrm rot="5400000">
            <a:off x="-31694" y="9073387"/>
            <a:ext cx="944724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IE" sz="1000" b="1" dirty="0" smtClean="0">
                <a:solidFill>
                  <a:schemeClr val="bg1"/>
                </a:solidFill>
              </a:rPr>
              <a:t>2012</a:t>
            </a:r>
            <a:endParaRPr lang="en-IE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398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Raquel Fernandez</dc:creator>
  <cp:lastModifiedBy>Raquel Fernandez</cp:lastModifiedBy>
  <cp:revision>46</cp:revision>
  <dcterms:created xsi:type="dcterms:W3CDTF">2012-11-20T16:52:10Z</dcterms:created>
  <dcterms:modified xsi:type="dcterms:W3CDTF">2012-11-28T15:32:53Z</dcterms:modified>
</cp:coreProperties>
</file>